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aleway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6"/>
  </p:normalViewPr>
  <p:slideViewPr>
    <p:cSldViewPr snapToGrid="0">
      <p:cViewPr varScale="1">
        <p:scale>
          <a:sx n="149" d="100"/>
          <a:sy n="149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5b6396a8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85b6396a8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5b6396a8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85b6396a8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5b6396a8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85b6396a8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85b6396a8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85b6396a8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85b6396a8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85b6396a8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85b6396a8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85b6396a8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88252dc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f88252dc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f88252dc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f88252dc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88252dc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f88252dc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f88252dc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f88252dc4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88252dc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f88252dc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5b6396a8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85b6396a8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85b6396a8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85b6396a8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5b6396a8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85b6396a8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85b6396a8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85b6396a8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lang="en-GB" sz="600" b="1"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1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Google Shape;116;p11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1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1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2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2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2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2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3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13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3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3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15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5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5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5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lang="en-GB" sz="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4" name="Google Shape;16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17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17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7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7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" name="Google Shape;31;p3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5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" name="Google Shape;53;p5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5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5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 descr="shutterstock_31891705.jpg"/>
          <p:cNvPicPr preferRelativeResize="0"/>
          <p:nvPr/>
        </p:nvPicPr>
        <p:blipFill rotWithShape="1">
          <a:blip r:embed="rId2">
            <a:alphaModFix/>
          </a:blip>
          <a:srcRect t="11971" b="11971"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8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8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8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8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9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9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9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9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0" name="Google Shape;10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0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0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0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0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oga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137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🩺 LIFESTYLE MEDICINE IN PRACTICE: ASK ME ANYTHING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2319313" y="2842872"/>
            <a:ext cx="4890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Amanda Marrone, MD, CCFP, DipABLM</a:t>
            </a:r>
            <a:b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London–Middlesex FHN CME Follow-Up Session</a:t>
            </a:r>
            <a:endParaRPr sz="1400" b="1"/>
          </a:p>
        </p:txBody>
      </p:sp>
      <p:sp>
        <p:nvSpPr>
          <p:cNvPr id="178" name="Google Shape;178;p18"/>
          <p:cNvSpPr txBox="1"/>
          <p:nvPr/>
        </p:nvSpPr>
        <p:spPr>
          <a:xfrm>
            <a:off x="95625" y="119525"/>
            <a:ext cx="8869200" cy="27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729450" y="294500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QUESTION 6:  </a:t>
            </a:r>
            <a:r>
              <a:rPr lang="en-GB" sz="1500"/>
              <a:t>DO YOU RECOMMEND SUPPLEMENTS?  IF SO, WHICH ONES?</a:t>
            </a:r>
            <a:endParaRPr sz="1500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4294967295"/>
          </p:nvPr>
        </p:nvSpPr>
        <p:spPr>
          <a:xfrm>
            <a:off x="430300" y="1398500"/>
            <a:ext cx="84867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ALWAYS OPTIMIZE NUTRIENTS FROM FOOD FIRST!!!  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-GB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NUTRIENTS OF CONCERN: 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○"/>
            </a:pPr>
            <a:r>
              <a:rPr lang="en-GB" sz="13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Vit D (800–3000 IU/d) 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be more liberal in offering a screening blood test (it's not OHIP covered but some patients may opt to pay if they think it's important)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○"/>
            </a:pPr>
            <a:r>
              <a:rPr lang="en-GB" sz="13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B12 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(strict vegans, older adults, bariatric surgery/IBD/celiac, pregnancy) - dose depends on situation/levels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○"/>
            </a:pPr>
            <a:r>
              <a:rPr lang="en-GB" sz="13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Omega-3</a:t>
            </a:r>
            <a:r>
              <a:rPr lang="en-GB"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(low fish intake), 200–300 mg per day to maintain levels (RATIO matters, takes steps to lower Omega 6), avoid HIGH doses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○"/>
            </a:pPr>
            <a:r>
              <a:rPr lang="en-GB" sz="13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Calcium 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(ONLY to close gaps if dietary sources inadequate, keep to &lt;500 mg/day)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○"/>
            </a:pPr>
            <a:r>
              <a:rPr lang="en-GB" sz="13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Iron 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screen for iron deficiency, especially in women, with FERRITIN (not only Hb). NOTE: If normal Hb but low ferritin (&lt;30 µg/L), supplement to support mitochondrial function and reduce symptoms. Optimal ferritin 50–70 µg/L (BC guideline).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AutoNum type="romanLcPeriod"/>
            </a:pP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newer formulation sucrosomial iron supplement (SiderAL) - highly absorbable (as effective as iron infusions), bypass GI tract (</a:t>
            </a:r>
            <a:r>
              <a:rPr lang="en-GB"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significantly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less GI side effects), more expensive - available in select pharmacies or online (free shipping): https://shop.sideraliron.ca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717500" y="342325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QUESTION 7:  </a:t>
            </a:r>
            <a:r>
              <a:rPr lang="en-GB" sz="1500"/>
              <a:t>YOU MENTIONED DAIRY:  WHAT’S THE DEAL WITH IT? HOW CAN THEY GET ENOUGH CALCIUM IF NOT CONSUMING DAIRY?</a:t>
            </a:r>
            <a:endParaRPr sz="1500"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4294967295"/>
          </p:nvPr>
        </p:nvSpPr>
        <p:spPr>
          <a:xfrm>
            <a:off x="298825" y="1398400"/>
            <a:ext cx="85944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DAIRY ISN’T NECESSARILY THE ISSUE, IT’S </a:t>
            </a:r>
            <a:r>
              <a:rPr lang="en-GB" sz="15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MUCH</a:t>
            </a: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IT AND </a:t>
            </a:r>
            <a:r>
              <a:rPr lang="en-GB" sz="15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KIND</a:t>
            </a: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IT WE ARE (OVER)CONSUMING: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DAIRY: EAT BECAUSE YOU LIKE IT, NOT BECAUSE YOU NEED IT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keep portions SMALL (as per Canada’s Food Guide), WATER is drink of choice (as per Canada’s Food Guide). - avoid IGF1 triggers, no evidence of benefit with higher than 1-2 servings per day as a maximum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Optimal sources with evidence of benefit tend to be lower in fat/fermented – i.e., yogurt, kefir (ideally unsweetened plain). Avoid HIGH FAT (butter, cream, full-fat milk/yogurt, cheese in large amounts).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 “butters” often high in saturated fat (avoid) — prefer olive, nut, or seed spreads (i.e., all-natural almond butter, peanut butter, tahini).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title"/>
          </p:nvPr>
        </p:nvSpPr>
        <p:spPr>
          <a:xfrm>
            <a:off x="717500" y="342325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QUESTION 8:  </a:t>
            </a:r>
            <a:r>
              <a:rPr lang="en-GB" sz="1500"/>
              <a:t>HOW CAN THEY GET ENOUGH CALCIUM IF NOT CONSUMING DAIRY?</a:t>
            </a:r>
            <a:endParaRPr sz="1500"/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4294967295"/>
          </p:nvPr>
        </p:nvSpPr>
        <p:spPr>
          <a:xfrm>
            <a:off x="274800" y="2725175"/>
            <a:ext cx="85944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🧩 </a:t>
            </a:r>
            <a:r>
              <a:rPr lang="en-GB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Daily Meal Plan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Breakfast: </a:t>
            </a: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cup fortified soy milk blended into oatmeal with 1 Tbsp chia + berries (≈350 mg Ca)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Lunch: </a:t>
            </a: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Kale and lentil salad with tahini dressing + ½ cup calcium-set tofu (≈400 mg Ca)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Snack: </a:t>
            </a: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Handful of almonds + ½ cup fortified plant milk latte (≈150 mg Ca)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Dinner: </a:t>
            </a: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Stir-fry with bok choy and broccoli, served with brown rice + 1 cup low-fat yogurt (≈350 mg Ca)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Total:</a:t>
            </a: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~1,250 mg calcium (~350–400 mg absorbed)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274800" y="1425275"/>
            <a:ext cx="8092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Ca goal ~1000 mg/day* – choose foods with highest (50–55%) bioavailability: cooked kale, bok choy, broccoli, or modest (30–35%) fortified plant milks, fermented dairy, calcium-set tofu.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*Keep in mind RDA is based on TOTAL calcium, actual amount we need is 300-400 mg of calcium, the RDA takes into consideration you are going to eat a “mixed western diet” with an average absorption of 25-35%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717500" y="342325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QUESTION 9:  </a:t>
            </a:r>
            <a:r>
              <a:rPr lang="en-GB" sz="1500"/>
              <a:t>SOME KEY TIPS FOR GROUP SESSIONS?</a:t>
            </a:r>
            <a:endParaRPr sz="1500"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4294967295"/>
          </p:nvPr>
        </p:nvSpPr>
        <p:spPr>
          <a:xfrm>
            <a:off x="298825" y="1398400"/>
            <a:ext cx="85944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Ensure meet diagnostic criteria - all have same diagnosis in same group.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6–12 sessions (1–1.5 hours): brief check-in, mini-lesson (? ACLM video),  Q&amp;A (nutritionfacts.org) OR skills (recipe or movement snack sharing) + goal-setting.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Involve allied health in leading some sessions (ie SW for mindfulness, dietician for recipe/plate building, meal prep ideas), but you need to be physically present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 outcomes (BP, A1c, cholesterol, PHQ-2, sleep score). - can use this info to QI your LM practice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717500" y="342325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QUESTION 9:  </a:t>
            </a:r>
            <a:r>
              <a:rPr lang="en-GB" sz="1500"/>
              <a:t>SOME KEY TIPS FOR GROUP SESSIONS?</a:t>
            </a:r>
            <a:endParaRPr sz="1500"/>
          </a:p>
        </p:txBody>
      </p:sp>
      <p:sp>
        <p:nvSpPr>
          <p:cNvPr id="259" name="Google Shape;259;p31"/>
          <p:cNvSpPr txBox="1">
            <a:spLocks noGrp="1"/>
          </p:cNvSpPr>
          <p:nvPr>
            <p:ph type="body" idx="4294967295"/>
          </p:nvPr>
        </p:nvSpPr>
        <p:spPr>
          <a:xfrm>
            <a:off x="298825" y="1398400"/>
            <a:ext cx="85944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Ensure meet diagnostic criteria - all have same diagnosis in same group.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6–12 sessions (1–1.5 hours): brief check-in, mini-lesson (? ACLM video),  Q&amp;A (nutritionfacts.org) OR skills (recipe or movement snack sharing) + goal-setting.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Involve allied health in leading some sessions (ie SW for mindfulness, dietician for recipe/plate building, meal prep ideas), but you need to be physically present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 outcomes (BP, A1c, cholesterol, PHQ-2, sleep score). - can use this info to QI your LM practice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717500" y="342325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KEY PHYSICIAN RESOURCES (ALSO IN PREVIOUSLY SENT HANDOUTS)</a:t>
            </a:r>
            <a:endParaRPr sz="2000"/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4294967295"/>
          </p:nvPr>
        </p:nvSpPr>
        <p:spPr>
          <a:xfrm>
            <a:off x="298825" y="1398400"/>
            <a:ext cx="85944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American College of Lifestyle Medicine – https://lifestylemedicine.org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PlantricianProject.org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clinician guides, pediatric quick starts.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PlantBasedData.org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evidence database.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Nutritionfacts.org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evidence-based videos.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LMEd – https://lifestylemedicineeducation.org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case modules and resources for teaching medical learners.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TheProof.com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evidence-based podcast and masterclass series.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E-Cornell Plant-Based Nutrition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https://nutritionstudies.org/courses/plant-based-nutrition/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Canadian Guidelines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Food Guide, Diabetes, Hypertension, 24-Hour Movement.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Motivational Interviewing</a:t>
            </a:r>
            <a:r>
              <a:rPr lang="en-GB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local/online workshops (e.g., Southwest Self Management Program).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Thanks for joining!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BEFORE WE BEGIN:  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262975" y="179300"/>
            <a:ext cx="8761500" cy="19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824750" y="2115675"/>
            <a:ext cx="79008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3200">
                <a:latin typeface="Century Gothic"/>
                <a:ea typeface="Century Gothic"/>
                <a:cs typeface="Century Gothic"/>
                <a:sym typeface="Century Gothic"/>
              </a:rPr>
              <a:t>A Moment of </a:t>
            </a:r>
            <a:r>
              <a:rPr lang="en-GB" sz="3200" b="1">
                <a:latin typeface="Century Gothic"/>
                <a:ea typeface="Century Gothic"/>
                <a:cs typeface="Century Gothic"/>
                <a:sym typeface="Century Gothic"/>
              </a:rPr>
              <a:t>Gratitude</a:t>
            </a:r>
            <a:endParaRPr sz="3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3200">
                <a:latin typeface="Century Gothic"/>
                <a:ea typeface="Century Gothic"/>
                <a:cs typeface="Century Gothic"/>
                <a:sym typeface="Century Gothic"/>
              </a:rPr>
              <a:t>for the Traditional Land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3200">
                <a:latin typeface="Century Gothic"/>
                <a:ea typeface="Century Gothic"/>
                <a:cs typeface="Century Gothic"/>
                <a:sym typeface="Century Gothic"/>
              </a:rPr>
              <a:t>upon which we have the blessing to practice medicine and learn from one another.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DISCLOSURES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729125" y="1948325"/>
            <a:ext cx="77574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Receiving an </a:t>
            </a:r>
            <a:r>
              <a:rPr lang="en-GB" sz="2100" b="1"/>
              <a:t>honorarium</a:t>
            </a:r>
            <a:r>
              <a:rPr lang="en-GB" sz="2100"/>
              <a:t> for this 1-hour session.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 b="1"/>
              <a:t>Affiliated physician with Optimal U</a:t>
            </a:r>
            <a:r>
              <a:rPr lang="en-GB" sz="2100"/>
              <a:t>, a private Lifestyle Medicine clinic under development in the GTA, launching later this fall.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 b="1"/>
              <a:t>No other financial or commercial conflicts</a:t>
            </a:r>
            <a:r>
              <a:rPr lang="en-GB" sz="2100"/>
              <a:t> to disclose.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334800" y="1318650"/>
            <a:ext cx="8809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 - (Based on Your Questions)</a:t>
            </a: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1295250" y="1853850"/>
            <a:ext cx="7122900" cy="18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/>
              <a:t>By the end of this session, participants will be able to:</a:t>
            </a:r>
            <a:endParaRPr sz="1100"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-GB" sz="1100"/>
              <a:t>Explore evidence-based resources to strengthen physician and learner knowledge, AND to provide to your patients.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-GB" sz="1100"/>
              <a:t>Identify practical strategies to integrate Lifestyle Medicine within brief encounters.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-GB" sz="1100"/>
              <a:t>Further explore evidence-based motivational interviewing and behaviour-change techniques.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-GB" sz="1100"/>
              <a:t>Evaluate dietary and supplement recommendations for chronic disease prevention. (time allowing)</a:t>
            </a:r>
            <a:endParaRPr sz="110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100"/>
          </a:p>
        </p:txBody>
      </p:sp>
      <p:pic>
        <p:nvPicPr>
          <p:cNvPr id="198" name="Google Shape;198;p21" descr="shutterstock_429987889_edited.jpg"/>
          <p:cNvPicPr preferRelativeResize="0"/>
          <p:nvPr/>
        </p:nvPicPr>
        <p:blipFill rotWithShape="1">
          <a:blip r:embed="rId3">
            <a:alphaModFix/>
          </a:blip>
          <a:srcRect l="12609" t="85988" r="6247" b="1381"/>
          <a:stretch/>
        </p:blipFill>
        <p:spPr>
          <a:xfrm>
            <a:off x="0" y="3835670"/>
            <a:ext cx="9144000" cy="132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729450" y="366225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QUESTION 1:  </a:t>
            </a:r>
            <a:r>
              <a:rPr lang="en-GB" sz="1500"/>
              <a:t>STRATEGIES TO INCORPORATE INTO A BUSY PRACTICE/HOW CAN I GET MORE INFORMED?  CAN YOU SHARE MORE PATIENT RESOURCES?</a:t>
            </a:r>
            <a:endParaRPr sz="15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4294967295"/>
          </p:nvPr>
        </p:nvSpPr>
        <p:spPr>
          <a:xfrm>
            <a:off x="729450" y="2119900"/>
            <a:ext cx="7679400" cy="26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Very Brief Advice (have an associated handout ie from ACLM)</a:t>
            </a: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</a:t>
            </a:r>
            <a:r>
              <a:rPr lang="en-GB" sz="17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specific goal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team follow-up.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Pre-visit screens + smartphrases save time. (ACLM has questionnaires)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 to LM clinic/program (OHIP covered, offers virtual)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AutoNum type="alphaLcPeriod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Aroga Lifestyle Medicine clinic </a:t>
            </a:r>
            <a:r>
              <a:rPr lang="en-GB" sz="17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https://www.aroga.com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AutoNum type="alphaLcPeriod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Lifestyle Rx (https://lifestylerx.io) - for Diabetics only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777275" y="390125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QUESTION 2:  </a:t>
            </a:r>
            <a:r>
              <a:rPr lang="en-GB" sz="1500"/>
              <a:t>PRIORITIZING GOALS WHEN PATIENT WANTS TO WORK ON “EVERYTHING/ASKS YOU TO CHOOSE”</a:t>
            </a:r>
            <a:endParaRPr sz="150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4294967295"/>
          </p:nvPr>
        </p:nvSpPr>
        <p:spPr>
          <a:xfrm>
            <a:off x="732300" y="1534200"/>
            <a:ext cx="8029200" cy="3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 small: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choose </a:t>
            </a:r>
            <a:r>
              <a:rPr lang="en-GB" sz="17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pillar using importance × confidence.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BFYB defaults: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food quality (unprocessed), daily movement, sleep regularity, and breath work.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"WHAT ONE THING":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SMALL actions that build confidence.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Match to goal (glycemia → diet; mood → sleep/exercise).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unsure, start with reducing processed food (sub with healthy version for satisfaction) or </a:t>
            </a: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sleep regularity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AVOID choosing for them.  Ask them which one they area they feel most compelled to address or are most willing/able to work on. Emphasize it doesn’t matter where they start, because ALL pillars lead to better health!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729450" y="390125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QUESTION 3:  HOW TO RESPOND TO:   </a:t>
            </a:r>
            <a:r>
              <a:rPr lang="en-GB" sz="1500"/>
              <a:t>“I JUST WANT A PILL”</a:t>
            </a:r>
            <a:endParaRPr sz="1500"/>
          </a:p>
        </p:txBody>
      </p:sp>
      <p:sp>
        <p:nvSpPr>
          <p:cNvPr id="216" name="Google Shape;216;p24"/>
          <p:cNvSpPr txBox="1">
            <a:spLocks noGrp="1"/>
          </p:cNvSpPr>
          <p:nvPr>
            <p:ph type="body" idx="4294967295"/>
          </p:nvPr>
        </p:nvSpPr>
        <p:spPr>
          <a:xfrm>
            <a:off x="732300" y="1641800"/>
            <a:ext cx="7679400" cy="26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Always respect autonomy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remind them it's always their choice, but it's your job to offer ALL treatment options and not withhold any treatment that has evidence of effect.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Both/and framing: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“Meds help; lifestyle makes them work better.”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of Analogies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"Your health as your GREATEST investment."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a 2-week “experiment,” not a life overhaul.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732300" y="366225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QUESTION 4:  </a:t>
            </a:r>
            <a:r>
              <a:rPr lang="en-GB" sz="1500"/>
              <a:t>HOW TO RESPOND TO PATIENTS WHO JUST AREN’T INTERESTED?</a:t>
            </a:r>
            <a:endParaRPr sz="1500"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4294967295"/>
          </p:nvPr>
        </p:nvSpPr>
        <p:spPr>
          <a:xfrm>
            <a:off x="732300" y="1582025"/>
            <a:ext cx="76587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Roll with resistance: “Sounds like now isn’t the time.” (SEE HANDOUT for more phrases)</a:t>
            </a: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written resources they can browse</a:t>
            </a: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Re-invite to discuss later</a:t>
            </a: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JOB IS TO GIVE </a:t>
            </a:r>
            <a:r>
              <a:rPr lang="en-GB" sz="17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TREATMENT OPTIONS AND ALLOW PATIENTS TO CHOOSE WHAT WORKS FOR THEM AND THEIR LIFE.</a:t>
            </a: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729450" y="258650"/>
            <a:ext cx="73149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QUESTION 5:  </a:t>
            </a:r>
            <a:r>
              <a:rPr lang="en-GB" sz="1500"/>
              <a:t>HOW TO APPROACH CHILDHOOD OBESITY/DIABETES WITH PARENTS?</a:t>
            </a:r>
            <a:endParaRPr sz="1500"/>
          </a:p>
        </p:txBody>
      </p:sp>
      <p:sp>
        <p:nvSpPr>
          <p:cNvPr id="228" name="Google Shape;228;p26"/>
          <p:cNvSpPr txBox="1">
            <a:spLocks noGrp="1"/>
          </p:cNvSpPr>
          <p:nvPr>
            <p:ph type="body" idx="4294967295"/>
          </p:nvPr>
        </p:nvSpPr>
        <p:spPr>
          <a:xfrm>
            <a:off x="729450" y="1546150"/>
            <a:ext cx="8175600" cy="26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Weight-neutral: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focus on </a:t>
            </a:r>
            <a:r>
              <a:rPr lang="en-GB" sz="17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healthy routines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Family-wide change: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environment over willpower.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ACLM HAS LOTS OF RESOURCES, plantrician project has Peds jumpstart guide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5-2-1-0 rule: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5 fruits/veg, ≤2 h screen, ≥1 h activity, 0 SSBs (sugar-sweetened beverages).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●"/>
            </a:pPr>
            <a:r>
              <a:rPr lang="en-GB" sz="1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Referral to Lifestyle Medicine Paediatrician:</a:t>
            </a:r>
            <a:r>
              <a:rPr lang="en-GB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Dr. Rikin Patel, Reset Paediatric Lifestyle Medicine clinic (virtual, OHIP covered): https://www.resetpediatrics.com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Microsoft Macintosh PowerPoint</Application>
  <PresentationFormat>On-screen Show (16:9)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Lato</vt:lpstr>
      <vt:lpstr>Century Gothic</vt:lpstr>
      <vt:lpstr>Raleway</vt:lpstr>
      <vt:lpstr>Arial</vt:lpstr>
      <vt:lpstr>Streamline</vt:lpstr>
      <vt:lpstr>🩺 LIFESTYLE MEDICINE IN PRACTICE: ASK ME ANYTHING  </vt:lpstr>
      <vt:lpstr>BEFORE WE BEGIN:  </vt:lpstr>
      <vt:lpstr>DISCLOSURES</vt:lpstr>
      <vt:lpstr>Learning Objectives - (Based on Your Questions)</vt:lpstr>
      <vt:lpstr>QUESTION 1:  STRATEGIES TO INCORPORATE INTO A BUSY PRACTICE/HOW CAN I GET MORE INFORMED?  CAN YOU SHARE MORE PATIENT RESOURCES?</vt:lpstr>
      <vt:lpstr>QUESTION 2:  PRIORITIZING GOALS WHEN PATIENT WANTS TO WORK ON “EVERYTHING/ASKS YOU TO CHOOSE”</vt:lpstr>
      <vt:lpstr>QUESTION 3:  HOW TO RESPOND TO:   “I JUST WANT A PILL”</vt:lpstr>
      <vt:lpstr>QUESTION 4:  HOW TO RESPOND TO PATIENTS WHO JUST AREN’T INTERESTED?</vt:lpstr>
      <vt:lpstr>QUESTION 5:  HOW TO APPROACH CHILDHOOD OBESITY/DIABETES WITH PARENTS?</vt:lpstr>
      <vt:lpstr>QUESTION 6:  DO YOU RECOMMEND SUPPLEMENTS?  IF SO, WHICH ONES?</vt:lpstr>
      <vt:lpstr>QUESTION 7:  YOU MENTIONED DAIRY:  WHAT’S THE DEAL WITH IT? HOW CAN THEY GET ENOUGH CALCIUM IF NOT CONSUMING DAIRY?</vt:lpstr>
      <vt:lpstr>QUESTION 8:  HOW CAN THEY GET ENOUGH CALCIUM IF NOT CONSUMING DAIRY?</vt:lpstr>
      <vt:lpstr>QUESTION 9:  SOME KEY TIPS FOR GROUP SESSIONS?</vt:lpstr>
      <vt:lpstr>QUESTION 9:  SOME KEY TIPS FOR GROUP SESSIONS?</vt:lpstr>
      <vt:lpstr>KEY PHYSICIAN RESOURCES (ALSO IN PREVIOUSLY SENT HANDOUTS)</vt:lpstr>
      <vt:lpstr>Thanks for joining!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Amanda Boettger</cp:lastModifiedBy>
  <cp:revision>1</cp:revision>
  <dcterms:modified xsi:type="dcterms:W3CDTF">2025-10-08T17:22:23Z</dcterms:modified>
</cp:coreProperties>
</file>